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5255"/>
  </p:normalViewPr>
  <p:slideViewPr>
    <p:cSldViewPr snapToGrid="0" snapToObjects="1">
      <p:cViewPr>
        <p:scale>
          <a:sx n="90" d="100"/>
          <a:sy n="90" d="100"/>
        </p:scale>
        <p:origin x="-72"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BCECBE0-385C-9243-8C3B-E40E68750F3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34965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BCECBE0-385C-9243-8C3B-E40E68750F3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57239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BCECBE0-385C-9243-8C3B-E40E68750F3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16430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BCECBE0-385C-9243-8C3B-E40E68750F3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77389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BCECBE0-385C-9243-8C3B-E40E68750F3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175320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BCECBE0-385C-9243-8C3B-E40E68750F39}"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53257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BCECBE0-385C-9243-8C3B-E40E68750F39}"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28736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BCECBE0-385C-9243-8C3B-E40E68750F39}"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213239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ECBE0-385C-9243-8C3B-E40E68750F39}"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203057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BCECBE0-385C-9243-8C3B-E40E68750F39}"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2462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BCECBE0-385C-9243-8C3B-E40E68750F39}"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CB7F0-E7C2-984B-BAEF-674C1A94A2B8}" type="slidenum">
              <a:rPr lang="en-US" smtClean="0"/>
              <a:t>‹#›</a:t>
            </a:fld>
            <a:endParaRPr lang="en-US"/>
          </a:p>
        </p:txBody>
      </p:sp>
    </p:spTree>
    <p:extLst>
      <p:ext uri="{BB962C8B-B14F-4D97-AF65-F5344CB8AC3E}">
        <p14:creationId xmlns:p14="http://schemas.microsoft.com/office/powerpoint/2010/main" val="162134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ECBE0-385C-9243-8C3B-E40E68750F39}" type="datetimeFigureOut">
              <a:rPr lang="en-US" smtClean="0"/>
              <a:t>11/22/2017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CB7F0-E7C2-984B-BAEF-674C1A94A2B8}" type="slidenum">
              <a:rPr lang="en-US" smtClean="0"/>
              <a:t>‹#›</a:t>
            </a:fld>
            <a:endParaRPr lang="en-US"/>
          </a:p>
        </p:txBody>
      </p:sp>
    </p:spTree>
    <p:extLst>
      <p:ext uri="{BB962C8B-B14F-4D97-AF65-F5344CB8AC3E}">
        <p14:creationId xmlns:p14="http://schemas.microsoft.com/office/powerpoint/2010/main" val="152422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151" y="2466753"/>
            <a:ext cx="9991192" cy="2186608"/>
          </a:xfrm>
          <a:noFill/>
        </p:spPr>
        <p:txBody>
          <a:bodyPr>
            <a:normAutofit fontScale="90000"/>
          </a:bodyPr>
          <a:lstStyle/>
          <a:p>
            <a:r>
              <a:rPr lang="en-US" sz="7200" b="1" dirty="0" smtClean="0">
                <a:latin typeface="Georgia" panose="02040502050405020303" pitchFamily="18" charset="0"/>
              </a:rPr>
              <a:t>Can You Hear What You See?</a:t>
            </a:r>
            <a:r>
              <a:rPr lang="en-US" dirty="0" smtClean="0"/>
              <a:t/>
            </a:r>
            <a:br>
              <a:rPr lang="en-US" dirty="0" smtClean="0"/>
            </a:br>
            <a:endParaRPr lang="en-US" dirty="0"/>
          </a:p>
        </p:txBody>
      </p:sp>
      <p:pic>
        <p:nvPicPr>
          <p:cNvPr id="3" name="Picture 2" descr="LP logo for general u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435" y="0"/>
            <a:ext cx="4548566" cy="1648047"/>
          </a:xfrm>
          <a:prstGeom prst="rect">
            <a:avLst/>
          </a:prstGeom>
          <a:noFill/>
          <a:ln>
            <a:noFill/>
          </a:ln>
        </p:spPr>
      </p:pic>
    </p:spTree>
    <p:extLst>
      <p:ext uri="{BB962C8B-B14F-4D97-AF65-F5344CB8AC3E}">
        <p14:creationId xmlns:p14="http://schemas.microsoft.com/office/powerpoint/2010/main" val="1130864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026" y="0"/>
            <a:ext cx="5161722" cy="6884447"/>
          </a:xfrm>
          <a:prstGeom prst="rect">
            <a:avLst/>
          </a:prstGeom>
        </p:spPr>
      </p:pic>
      <p:sp>
        <p:nvSpPr>
          <p:cNvPr id="3" name="TextBox 2"/>
          <p:cNvSpPr txBox="1"/>
          <p:nvPr/>
        </p:nvSpPr>
        <p:spPr>
          <a:xfrm>
            <a:off x="200638" y="182880"/>
            <a:ext cx="2889504" cy="5509200"/>
          </a:xfrm>
          <a:prstGeom prst="rect">
            <a:avLst/>
          </a:prstGeom>
          <a:noFill/>
        </p:spPr>
        <p:txBody>
          <a:bodyPr wrap="square" rtlCol="0">
            <a:spAutoFit/>
          </a:bodyPr>
          <a:lstStyle/>
          <a:p>
            <a:r>
              <a:rPr lang="en-US" sz="1600" dirty="0" smtClean="0">
                <a:latin typeface="Georgia" panose="02040502050405020303" pitchFamily="18" charset="0"/>
              </a:rPr>
              <a:t>Look at ‘The Scream’ by Munch</a:t>
            </a:r>
          </a:p>
          <a:p>
            <a:endParaRPr lang="en-US" sz="1600" dirty="0">
              <a:latin typeface="Georgia" panose="02040502050405020303" pitchFamily="18" charset="0"/>
            </a:endParaRPr>
          </a:p>
          <a:p>
            <a:r>
              <a:rPr lang="en-US" sz="1600" dirty="0" smtClean="0">
                <a:latin typeface="Georgia" panose="02040502050405020303" pitchFamily="18" charset="0"/>
              </a:rPr>
              <a:t>What do you see?</a:t>
            </a:r>
          </a:p>
          <a:p>
            <a:endParaRPr lang="en-US" sz="1600" dirty="0">
              <a:latin typeface="Georgia" panose="02040502050405020303" pitchFamily="18" charset="0"/>
            </a:endParaRPr>
          </a:p>
          <a:p>
            <a:r>
              <a:rPr lang="en-US" sz="1600" dirty="0" smtClean="0">
                <a:latin typeface="Georgia" panose="02040502050405020303" pitchFamily="18" charset="0"/>
              </a:rPr>
              <a:t>Do you just focus on the person in the foreground?</a:t>
            </a:r>
          </a:p>
          <a:p>
            <a:endParaRPr lang="en-US" sz="1600" dirty="0">
              <a:latin typeface="Georgia" panose="02040502050405020303" pitchFamily="18" charset="0"/>
            </a:endParaRPr>
          </a:p>
          <a:p>
            <a:r>
              <a:rPr lang="en-US" sz="1600" dirty="0" smtClean="0">
                <a:latin typeface="Georgia" panose="02040502050405020303" pitchFamily="18" charset="0"/>
              </a:rPr>
              <a:t>Do you see the gentlemen out for a stroll?</a:t>
            </a:r>
          </a:p>
          <a:p>
            <a:endParaRPr lang="en-US" sz="1600" dirty="0">
              <a:latin typeface="Georgia" panose="02040502050405020303" pitchFamily="18" charset="0"/>
            </a:endParaRPr>
          </a:p>
          <a:p>
            <a:r>
              <a:rPr lang="en-US" sz="1600" dirty="0" smtClean="0">
                <a:latin typeface="Georgia" panose="02040502050405020303" pitchFamily="18" charset="0"/>
              </a:rPr>
              <a:t>Or the boat anchored in the sunshine?</a:t>
            </a:r>
          </a:p>
          <a:p>
            <a:endParaRPr lang="en-US" sz="1600" dirty="0">
              <a:latin typeface="Georgia" panose="02040502050405020303" pitchFamily="18" charset="0"/>
            </a:endParaRPr>
          </a:p>
          <a:p>
            <a:r>
              <a:rPr lang="en-US" sz="1600" b="1" dirty="0" smtClean="0">
                <a:latin typeface="Georgia" panose="02040502050405020303" pitchFamily="18" charset="0"/>
              </a:rPr>
              <a:t>Discussion Point – What might this painting sound like to you? What instruments and sounds would you use for the sky / the water / the men in top hats / the scream itself?</a:t>
            </a:r>
            <a:endParaRPr lang="en-US" sz="1600" b="1" dirty="0">
              <a:latin typeface="Georgia" panose="02040502050405020303" pitchFamily="18" charset="0"/>
            </a:endParaRPr>
          </a:p>
        </p:txBody>
      </p:sp>
      <p:sp>
        <p:nvSpPr>
          <p:cNvPr id="4" name="TextBox 3"/>
          <p:cNvSpPr txBox="1"/>
          <p:nvPr/>
        </p:nvSpPr>
        <p:spPr>
          <a:xfrm>
            <a:off x="8485632" y="182880"/>
            <a:ext cx="3706368" cy="6217087"/>
          </a:xfrm>
          <a:prstGeom prst="rect">
            <a:avLst/>
          </a:prstGeom>
          <a:noFill/>
        </p:spPr>
        <p:txBody>
          <a:bodyPr wrap="square" rtlCol="0">
            <a:spAutoFit/>
          </a:bodyPr>
          <a:lstStyle/>
          <a:p>
            <a:r>
              <a:rPr lang="en-US" sz="1600" dirty="0" smtClean="0">
                <a:latin typeface="Georgia" panose="02040502050405020303" pitchFamily="18" charset="0"/>
              </a:rPr>
              <a:t>In the early 20</a:t>
            </a:r>
            <a:r>
              <a:rPr lang="en-US" sz="1600" baseline="30000" dirty="0" smtClean="0">
                <a:latin typeface="Georgia" panose="02040502050405020303" pitchFamily="18" charset="0"/>
              </a:rPr>
              <a:t>th</a:t>
            </a:r>
            <a:r>
              <a:rPr lang="en-US" sz="1600" dirty="0" smtClean="0">
                <a:latin typeface="Georgia" panose="02040502050405020303" pitchFamily="18" charset="0"/>
              </a:rPr>
              <a:t> Century the Expressionist movement in art and music was driven by a desire to represent pure emotion in sight and sound.</a:t>
            </a:r>
          </a:p>
          <a:p>
            <a:endParaRPr lang="en-US" sz="1600" dirty="0">
              <a:latin typeface="Georgia" panose="02040502050405020303" pitchFamily="18" charset="0"/>
            </a:endParaRPr>
          </a:p>
          <a:p>
            <a:r>
              <a:rPr lang="en-US" sz="1600" dirty="0" smtClean="0">
                <a:latin typeface="Georgia" panose="02040502050405020303" pitchFamily="18" charset="0"/>
              </a:rPr>
              <a:t>Composers such as Schoenberg wrote pieces more to convey emotion and feeling through texture and instrumental </a:t>
            </a:r>
            <a:r>
              <a:rPr lang="en-US" sz="1600" dirty="0" err="1" smtClean="0">
                <a:latin typeface="Georgia" panose="02040502050405020303" pitchFamily="18" charset="0"/>
              </a:rPr>
              <a:t>colour</a:t>
            </a:r>
            <a:r>
              <a:rPr lang="en-US" sz="1600" dirty="0" smtClean="0">
                <a:latin typeface="Georgia" panose="02040502050405020303" pitchFamily="18" charset="0"/>
              </a:rPr>
              <a:t> rather than through conventional melody and harmony. This music is often referred to as ‘atonal’ music.</a:t>
            </a:r>
          </a:p>
          <a:p>
            <a:endParaRPr lang="en-US" sz="1600" dirty="0">
              <a:latin typeface="Georgia" panose="02040502050405020303" pitchFamily="18" charset="0"/>
            </a:endParaRPr>
          </a:p>
          <a:p>
            <a:r>
              <a:rPr lang="en-US" sz="1600" dirty="0" smtClean="0">
                <a:latin typeface="Georgia" panose="02040502050405020303" pitchFamily="18" charset="0"/>
              </a:rPr>
              <a:t>Listen to ‘</a:t>
            </a:r>
            <a:r>
              <a:rPr lang="en-US" sz="1600" dirty="0" err="1" smtClean="0">
                <a:latin typeface="Georgia" panose="02040502050405020303" pitchFamily="18" charset="0"/>
              </a:rPr>
              <a:t>Peripetie</a:t>
            </a:r>
            <a:r>
              <a:rPr lang="en-US" sz="1600" dirty="0" smtClean="0">
                <a:latin typeface="Georgia" panose="02040502050405020303" pitchFamily="18" charset="0"/>
              </a:rPr>
              <a:t>’ from his ‘Five Orchestral Pieces’ of 1909.</a:t>
            </a:r>
          </a:p>
          <a:p>
            <a:r>
              <a:rPr lang="en-US" sz="1600" dirty="0">
                <a:latin typeface="Georgia" panose="02040502050405020303" pitchFamily="18" charset="0"/>
              </a:rPr>
              <a:t>https://</a:t>
            </a:r>
            <a:r>
              <a:rPr lang="en-US" sz="1600" dirty="0" err="1">
                <a:latin typeface="Georgia" panose="02040502050405020303" pitchFamily="18" charset="0"/>
              </a:rPr>
              <a:t>www.youtube.com</a:t>
            </a:r>
            <a:r>
              <a:rPr lang="en-US" sz="1600" dirty="0">
                <a:latin typeface="Georgia" panose="02040502050405020303" pitchFamily="18" charset="0"/>
              </a:rPr>
              <a:t>/</a:t>
            </a:r>
            <a:r>
              <a:rPr lang="en-US" sz="1600" dirty="0" err="1">
                <a:latin typeface="Georgia" panose="02040502050405020303" pitchFamily="18" charset="0"/>
              </a:rPr>
              <a:t>watch?v</a:t>
            </a:r>
            <a:r>
              <a:rPr lang="en-US" sz="1600" dirty="0">
                <a:latin typeface="Georgia" panose="02040502050405020303" pitchFamily="18" charset="0"/>
              </a:rPr>
              <a:t>=RQ1HFjJxkbY</a:t>
            </a:r>
            <a:endParaRPr lang="en-US" sz="1600" dirty="0" smtClean="0">
              <a:latin typeface="Georgia" panose="02040502050405020303" pitchFamily="18" charset="0"/>
            </a:endParaRPr>
          </a:p>
          <a:p>
            <a:endParaRPr lang="en-US" sz="1600" dirty="0">
              <a:latin typeface="Georgia" panose="02040502050405020303" pitchFamily="18" charset="0"/>
            </a:endParaRPr>
          </a:p>
          <a:p>
            <a:r>
              <a:rPr lang="en-US" sz="1600" b="1" dirty="0" smtClean="0">
                <a:latin typeface="Georgia" panose="02040502050405020303" pitchFamily="18" charset="0"/>
              </a:rPr>
              <a:t>Discussion Point – how could this music fit this painting’s mood? </a:t>
            </a:r>
          </a:p>
          <a:p>
            <a:endParaRPr lang="en-US" sz="1600" dirty="0">
              <a:latin typeface="Georgia" panose="02040502050405020303" pitchFamily="18" charset="0"/>
            </a:endParaRPr>
          </a:p>
          <a:p>
            <a:r>
              <a:rPr lang="en-US" sz="1200" i="1" dirty="0" smtClean="0">
                <a:latin typeface="Georgia" panose="02040502050405020303" pitchFamily="18" charset="0"/>
              </a:rPr>
              <a:t>(</a:t>
            </a:r>
            <a:r>
              <a:rPr lang="en-US" sz="1200" i="1" dirty="0" err="1" smtClean="0">
                <a:latin typeface="Georgia" panose="02040502050405020303" pitchFamily="18" charset="0"/>
              </a:rPr>
              <a:t>Peripetie</a:t>
            </a:r>
            <a:r>
              <a:rPr lang="en-US" sz="1200" i="1" dirty="0" smtClean="0">
                <a:latin typeface="Georgia" panose="02040502050405020303" pitchFamily="18" charset="0"/>
              </a:rPr>
              <a:t> can be translated as ‘a sudden change of fortune’)</a:t>
            </a:r>
            <a:endParaRPr lang="en-US" sz="1200" i="1" dirty="0">
              <a:latin typeface="Georgia" panose="02040502050405020303" pitchFamily="18" charset="0"/>
            </a:endParaRPr>
          </a:p>
        </p:txBody>
      </p:sp>
    </p:spTree>
    <p:extLst>
      <p:ext uri="{BB962C8B-B14F-4D97-AF65-F5344CB8AC3E}">
        <p14:creationId xmlns:p14="http://schemas.microsoft.com/office/powerpoint/2010/main" val="13453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561" y="1975779"/>
            <a:ext cx="4308339" cy="2743200"/>
          </a:xfrm>
          <a:prstGeom prst="rect">
            <a:avLst/>
          </a:prstGeom>
        </p:spPr>
      </p:pic>
      <p:sp>
        <p:nvSpPr>
          <p:cNvPr id="4" name="TextBox 3"/>
          <p:cNvSpPr txBox="1"/>
          <p:nvPr/>
        </p:nvSpPr>
        <p:spPr>
          <a:xfrm>
            <a:off x="96982" y="194664"/>
            <a:ext cx="3699164" cy="4031873"/>
          </a:xfrm>
          <a:prstGeom prst="rect">
            <a:avLst/>
          </a:prstGeom>
          <a:noFill/>
        </p:spPr>
        <p:txBody>
          <a:bodyPr wrap="square" rtlCol="0">
            <a:spAutoFit/>
          </a:bodyPr>
          <a:lstStyle/>
          <a:p>
            <a:r>
              <a:rPr lang="en-US" sz="1600" dirty="0" smtClean="0">
                <a:latin typeface="Georgia" panose="02040502050405020303" pitchFamily="18" charset="0"/>
              </a:rPr>
              <a:t>The abstract artist Kandinsky was a friend of Schoenberg and was well-known for associating </a:t>
            </a:r>
            <a:r>
              <a:rPr lang="en-US" sz="1600" dirty="0" err="1" smtClean="0">
                <a:latin typeface="Georgia" panose="02040502050405020303" pitchFamily="18" charset="0"/>
              </a:rPr>
              <a:t>colours</a:t>
            </a:r>
            <a:r>
              <a:rPr lang="en-US" sz="1600" dirty="0" smtClean="0">
                <a:latin typeface="Georgia" panose="02040502050405020303" pitchFamily="18" charset="0"/>
              </a:rPr>
              <a:t> with music and sound. </a:t>
            </a:r>
          </a:p>
          <a:p>
            <a:r>
              <a:rPr lang="en-US" sz="1600" dirty="0" smtClean="0">
                <a:latin typeface="Georgia" panose="02040502050405020303" pitchFamily="18" charset="0"/>
              </a:rPr>
              <a:t>In his book ‘Concerning the Spiritual in Art’ he considered the sound of his own instrument, the cello, to be ‘the deepest blue’ or green. Yellow sounds could be warm and high-pitched and played by the brass.</a:t>
            </a:r>
          </a:p>
          <a:p>
            <a:r>
              <a:rPr lang="en-US" sz="1600" dirty="0" smtClean="0">
                <a:latin typeface="Georgia" panose="02040502050405020303" pitchFamily="18" charset="0"/>
              </a:rPr>
              <a:t>White could be silence – quiet and still.</a:t>
            </a:r>
          </a:p>
          <a:p>
            <a:endParaRPr lang="en-US" sz="1600" dirty="0">
              <a:latin typeface="Georgia" panose="02040502050405020303" pitchFamily="18" charset="0"/>
            </a:endParaRPr>
          </a:p>
          <a:p>
            <a:r>
              <a:rPr lang="en-US" sz="1600" b="1" dirty="0" smtClean="0">
                <a:latin typeface="Georgia" panose="02040502050405020303" pitchFamily="18" charset="0"/>
              </a:rPr>
              <a:t>Discussion Point – What do you think of his ideas?</a:t>
            </a:r>
          </a:p>
          <a:p>
            <a:endParaRPr lang="en-US" sz="1600" dirty="0">
              <a:latin typeface="Georgia" panose="02040502050405020303" pitchFamily="18" charset="0"/>
            </a:endParaRPr>
          </a:p>
        </p:txBody>
      </p:sp>
      <p:sp>
        <p:nvSpPr>
          <p:cNvPr id="5" name="TextBox 4"/>
          <p:cNvSpPr txBox="1"/>
          <p:nvPr/>
        </p:nvSpPr>
        <p:spPr>
          <a:xfrm>
            <a:off x="8631380" y="194664"/>
            <a:ext cx="2909455" cy="1077218"/>
          </a:xfrm>
          <a:prstGeom prst="rect">
            <a:avLst/>
          </a:prstGeom>
          <a:noFill/>
        </p:spPr>
        <p:txBody>
          <a:bodyPr wrap="square" rtlCol="0">
            <a:spAutoFit/>
          </a:bodyPr>
          <a:lstStyle/>
          <a:p>
            <a:r>
              <a:rPr lang="en-US" sz="1600" dirty="0" smtClean="0">
                <a:latin typeface="Georgia" panose="02040502050405020303" pitchFamily="18" charset="0"/>
              </a:rPr>
              <a:t>Beethoven referred to B Minor as ‘the black key’ and to D Major as ‘the orange key’ when talking about music.</a:t>
            </a:r>
            <a:endParaRPr lang="en-US" sz="1600" dirty="0">
              <a:latin typeface="Georgia" panose="02040502050405020303" pitchFamily="18" charset="0"/>
            </a:endParaRPr>
          </a:p>
        </p:txBody>
      </p:sp>
      <p:sp>
        <p:nvSpPr>
          <p:cNvPr id="6" name="TextBox 5"/>
          <p:cNvSpPr txBox="1"/>
          <p:nvPr/>
        </p:nvSpPr>
        <p:spPr>
          <a:xfrm>
            <a:off x="8631380" y="1975779"/>
            <a:ext cx="3117273" cy="2616101"/>
          </a:xfrm>
          <a:prstGeom prst="rect">
            <a:avLst/>
          </a:prstGeom>
          <a:noFill/>
        </p:spPr>
        <p:txBody>
          <a:bodyPr wrap="square" rtlCol="0">
            <a:spAutoFit/>
          </a:bodyPr>
          <a:lstStyle/>
          <a:p>
            <a:r>
              <a:rPr lang="en-US" sz="1600" dirty="0" smtClean="0">
                <a:latin typeface="Georgia" panose="02040502050405020303" pitchFamily="18" charset="0"/>
              </a:rPr>
              <a:t>Look at this painting ‘Red, Yellow, Blue’ by Kandinsky.</a:t>
            </a:r>
          </a:p>
          <a:p>
            <a:endParaRPr lang="en-US" sz="1600" dirty="0">
              <a:latin typeface="Georgia" panose="02040502050405020303" pitchFamily="18" charset="0"/>
            </a:endParaRPr>
          </a:p>
          <a:p>
            <a:r>
              <a:rPr lang="en-US" sz="1600" dirty="0" smtClean="0">
                <a:latin typeface="Georgia" panose="02040502050405020303" pitchFamily="18" charset="0"/>
              </a:rPr>
              <a:t>What do you see first?</a:t>
            </a:r>
          </a:p>
          <a:p>
            <a:endParaRPr lang="en-US" sz="1600" dirty="0">
              <a:latin typeface="Georgia" panose="02040502050405020303" pitchFamily="18" charset="0"/>
            </a:endParaRPr>
          </a:p>
          <a:p>
            <a:r>
              <a:rPr lang="en-US" sz="1600" dirty="0" smtClean="0">
                <a:latin typeface="Georgia" panose="02040502050405020303" pitchFamily="18" charset="0"/>
              </a:rPr>
              <a:t>What do you think he started painting first?</a:t>
            </a:r>
          </a:p>
          <a:p>
            <a:endParaRPr lang="en-US" sz="1600" dirty="0">
              <a:latin typeface="Georgia" panose="02040502050405020303" pitchFamily="18" charset="0"/>
            </a:endParaRPr>
          </a:p>
          <a:p>
            <a:r>
              <a:rPr lang="en-US" sz="1600" dirty="0" smtClean="0">
                <a:latin typeface="Georgia" panose="02040502050405020303" pitchFamily="18" charset="0"/>
              </a:rPr>
              <a:t>Does anything remind you of music?</a:t>
            </a:r>
            <a:endParaRPr lang="en-US" sz="1600" dirty="0">
              <a:latin typeface="Georgia" panose="02040502050405020303" pitchFamily="18" charset="0"/>
            </a:endParaRPr>
          </a:p>
        </p:txBody>
      </p:sp>
      <p:sp>
        <p:nvSpPr>
          <p:cNvPr id="7" name="TextBox 6"/>
          <p:cNvSpPr txBox="1"/>
          <p:nvPr/>
        </p:nvSpPr>
        <p:spPr>
          <a:xfrm>
            <a:off x="2183232" y="5022766"/>
            <a:ext cx="8241949" cy="1323439"/>
          </a:xfrm>
          <a:prstGeom prst="rect">
            <a:avLst/>
          </a:prstGeom>
          <a:noFill/>
        </p:spPr>
        <p:txBody>
          <a:bodyPr wrap="square" rtlCol="0">
            <a:spAutoFit/>
          </a:bodyPr>
          <a:lstStyle/>
          <a:p>
            <a:r>
              <a:rPr lang="en-US" sz="1600" b="1" dirty="0" smtClean="0">
                <a:latin typeface="Georgia" panose="02040502050405020303" pitchFamily="18" charset="0"/>
              </a:rPr>
              <a:t>Composition Task – Choose a section of the painting and using voices, instruments and sounds of your own choosing try to represent your chosen area in sound. Just like Schoenberg consider carefully instrumental </a:t>
            </a:r>
            <a:r>
              <a:rPr lang="en-US" sz="1600" b="1" dirty="0" err="1" smtClean="0">
                <a:latin typeface="Georgia" panose="02040502050405020303" pitchFamily="18" charset="0"/>
              </a:rPr>
              <a:t>colours</a:t>
            </a:r>
            <a:r>
              <a:rPr lang="en-US" sz="1600" b="1" dirty="0" smtClean="0">
                <a:latin typeface="Georgia" panose="02040502050405020303" pitchFamily="18" charset="0"/>
              </a:rPr>
              <a:t> and combinations, playing techniques and all the elements of Dynamics / Rhythm / Structure / Tempo / Texture</a:t>
            </a:r>
            <a:endParaRPr lang="en-US" sz="1600" b="1" dirty="0">
              <a:latin typeface="Georgia" panose="02040502050405020303" pitchFamily="18" charset="0"/>
            </a:endParaRPr>
          </a:p>
        </p:txBody>
      </p:sp>
    </p:spTree>
    <p:extLst>
      <p:ext uri="{BB962C8B-B14F-4D97-AF65-F5344CB8AC3E}">
        <p14:creationId xmlns:p14="http://schemas.microsoft.com/office/powerpoint/2010/main" val="16449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 y="-504980"/>
            <a:ext cx="12189348" cy="7761186"/>
          </a:xfrm>
          <a:prstGeom prst="rect">
            <a:avLst/>
          </a:prstGeom>
        </p:spPr>
      </p:pic>
    </p:spTree>
    <p:extLst>
      <p:ext uri="{BB962C8B-B14F-4D97-AF65-F5344CB8AC3E}">
        <p14:creationId xmlns:p14="http://schemas.microsoft.com/office/powerpoint/2010/main" val="66962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10395</TotalTime>
  <Words>393</Words>
  <Application>Microsoft Office PowerPoint</Application>
  <PresentationFormat>Custom</PresentationFormat>
  <Paragraphs>36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Can You Hear What You See?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Rosie Hyde</cp:lastModifiedBy>
  <cp:revision>18</cp:revision>
  <dcterms:created xsi:type="dcterms:W3CDTF">2017-09-22T14:32:05Z</dcterms:created>
  <dcterms:modified xsi:type="dcterms:W3CDTF">2017-11-22T15:11:47Z</dcterms:modified>
</cp:coreProperties>
</file>